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257" r:id="rId4"/>
    <p:sldId id="258" r:id="rId5"/>
    <p:sldId id="260" r:id="rId6"/>
    <p:sldId id="261" r:id="rId7"/>
    <p:sldId id="262" r:id="rId8"/>
    <p:sldId id="263" r:id="rId9"/>
    <p:sldId id="259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642" userDrawn="1">
          <p15:clr>
            <a:srgbClr val="A4A3A4"/>
          </p15:clr>
        </p15:guide>
        <p15:guide id="3" pos="1277" userDrawn="1">
          <p15:clr>
            <a:srgbClr val="A4A3A4"/>
          </p15:clr>
        </p15:guide>
        <p15:guide id="4" orient="horz" pos="368" userDrawn="1">
          <p15:clr>
            <a:srgbClr val="A4A3A4"/>
          </p15:clr>
        </p15:guide>
        <p15:guide id="5" orient="horz" pos="1071" userDrawn="1">
          <p15:clr>
            <a:srgbClr val="A4A3A4"/>
          </p15:clr>
        </p15:guide>
        <p15:guide id="6" orient="horz" pos="3952" userDrawn="1">
          <p15:clr>
            <a:srgbClr val="A4A3A4"/>
          </p15:clr>
        </p15:guide>
        <p15:guide id="7" orient="horz" pos="3612" userDrawn="1">
          <p15:clr>
            <a:srgbClr val="A4A3A4"/>
          </p15:clr>
        </p15:guide>
        <p15:guide id="8" orient="horz" pos="3226" userDrawn="1">
          <p15:clr>
            <a:srgbClr val="A4A3A4"/>
          </p15:clr>
        </p15:guide>
        <p15:guide id="9" orient="horz" pos="2886" userDrawn="1">
          <p15:clr>
            <a:srgbClr val="A4A3A4"/>
          </p15:clr>
        </p15:guide>
        <p15:guide id="10" orient="horz" pos="1412" userDrawn="1">
          <p15:clr>
            <a:srgbClr val="A4A3A4"/>
          </p15:clr>
        </p15:guide>
        <p15:guide id="11" orient="horz" pos="2523" userDrawn="1">
          <p15:clr>
            <a:srgbClr val="A4A3A4"/>
          </p15:clr>
        </p15:guide>
        <p15:guide id="12" orient="horz" pos="1797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  <p15:guide id="14" pos="7038" userDrawn="1">
          <p15:clr>
            <a:srgbClr val="A4A3A4"/>
          </p15:clr>
        </p15:guide>
        <p15:guide id="15" pos="6403" userDrawn="1">
          <p15:clr>
            <a:srgbClr val="A4A3A4"/>
          </p15:clr>
        </p15:guide>
        <p15:guide id="16" pos="1912" userDrawn="1">
          <p15:clr>
            <a:srgbClr val="A4A3A4"/>
          </p15:clr>
        </p15:guide>
        <p15:guide id="17" pos="5768" userDrawn="1">
          <p15:clr>
            <a:srgbClr val="A4A3A4"/>
          </p15:clr>
        </p15:guide>
        <p15:guide id="18" pos="2570" userDrawn="1">
          <p15:clr>
            <a:srgbClr val="A4A3A4"/>
          </p15:clr>
        </p15:guide>
        <p15:guide id="19" pos="5121" userDrawn="1">
          <p15:clr>
            <a:srgbClr val="A4A3A4"/>
          </p15:clr>
        </p15:guide>
        <p15:guide id="20" pos="3205" userDrawn="1">
          <p15:clr>
            <a:srgbClr val="A4A3A4"/>
          </p15:clr>
        </p15:guide>
        <p15:guide id="21" pos="4475" userDrawn="1">
          <p15:clr>
            <a:srgbClr val="A4A3A4"/>
          </p15:clr>
        </p15:guide>
        <p15:guide id="22" pos="3840" userDrawn="1">
          <p15:clr>
            <a:srgbClr val="A4A3A4"/>
          </p15:clr>
        </p15:guide>
        <p15:guide id="24" orient="horz" userDrawn="1">
          <p15:clr>
            <a:srgbClr val="000000"/>
          </p15:clr>
        </p15:guide>
        <p15:guide id="25" userDrawn="1">
          <p15:clr>
            <a:srgbClr val="000000"/>
          </p15:clr>
        </p15:guide>
        <p15:guide id="26" pos="7680" userDrawn="1">
          <p15:clr>
            <a:srgbClr val="000000"/>
          </p15:clr>
        </p15:guide>
        <p15:guide id="27" orient="horz" pos="4320" userDrawn="1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C14"/>
    <a:srgbClr val="2A3860"/>
    <a:srgbClr val="011746"/>
    <a:srgbClr val="011944"/>
    <a:srgbClr val="0063B0"/>
    <a:srgbClr val="0EAE12"/>
    <a:srgbClr val="00985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71" autoAdjust="0"/>
    <p:restoredTop sz="94580"/>
  </p:normalViewPr>
  <p:slideViewPr>
    <p:cSldViewPr snapToGrid="0" snapToObjects="1">
      <p:cViewPr varScale="1">
        <p:scale>
          <a:sx n="92" d="100"/>
          <a:sy n="92" d="100"/>
        </p:scale>
        <p:origin x="640" y="176"/>
      </p:cViewPr>
      <p:guideLst>
        <p:guide orient="horz" pos="709"/>
        <p:guide pos="642"/>
        <p:guide pos="1277"/>
        <p:guide orient="horz" pos="368"/>
        <p:guide orient="horz" pos="1071"/>
        <p:guide orient="horz" pos="3952"/>
        <p:guide orient="horz" pos="3612"/>
        <p:guide orient="horz" pos="3226"/>
        <p:guide orient="horz" pos="2886"/>
        <p:guide orient="horz" pos="1412"/>
        <p:guide orient="horz" pos="2523"/>
        <p:guide orient="horz" pos="1797"/>
        <p:guide orient="horz" pos="2160"/>
        <p:guide pos="7038"/>
        <p:guide pos="6403"/>
        <p:guide pos="1912"/>
        <p:guide pos="5768"/>
        <p:guide pos="2570"/>
        <p:guide pos="5121"/>
        <p:guide pos="3205"/>
        <p:guide pos="4475"/>
        <p:guide pos="3840"/>
        <p:guide orient="horz"/>
        <p:guide/>
        <p:guide pos="7680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r>
              <a:rPr lang="ru-RU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Динамика</a:t>
            </a:r>
            <a:r>
              <a:rPr lang="ru-RU" sz="1400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развития Ассоциации РУССОФТ</a:t>
            </a:r>
            <a:endParaRPr lang="ru-RU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c:rich>
      </c:tx>
      <c:layout>
        <c:manualLayout>
          <c:xMode val="edge"/>
          <c:yMode val="edge"/>
          <c:x val="0.1658349460538821"/>
          <c:y val="1.98860181458610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207075978239263E-2"/>
          <c:y val="0.11455385283720776"/>
          <c:w val="0.92779292402176072"/>
          <c:h val="0.71628415271013723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>
              <a:softEdge rad="0"/>
            </a:effectLst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>
                <a:softEdge rad="0"/>
              </a:effectLst>
            </c:spPr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127</c:v>
                </c:pt>
                <c:pt idx="1">
                  <c:v>145</c:v>
                </c:pt>
                <c:pt idx="2">
                  <c:v>162</c:v>
                </c:pt>
                <c:pt idx="3">
                  <c:v>197</c:v>
                </c:pt>
                <c:pt idx="4">
                  <c:v>251</c:v>
                </c:pt>
                <c:pt idx="5">
                  <c:v>305</c:v>
                </c:pt>
                <c:pt idx="6">
                  <c:v>315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F21-E147-9810-7966045A3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75321632"/>
        <c:axId val="-1575323808"/>
      </c:lineChart>
      <c:catAx>
        <c:axId val="-157532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75323808"/>
        <c:crosses val="autoZero"/>
        <c:auto val="1"/>
        <c:lblAlgn val="ctr"/>
        <c:lblOffset val="100"/>
        <c:noMultiLvlLbl val="0"/>
      </c:catAx>
      <c:valAx>
        <c:axId val="-1575323808"/>
        <c:scaling>
          <c:orientation val="minMax"/>
        </c:scaling>
        <c:delete val="0"/>
        <c:axPos val="l"/>
        <c:majorGridlines>
          <c:spPr>
            <a:ln w="19050" cap="rnd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75321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592501218773546"/>
          <c:y val="0.91416051513660035"/>
          <c:w val="0.44814997562452913"/>
          <c:h val="6.6452837595727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93578-F651-7444-9766-2260E8904042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595CD-56A8-6E44-B860-E5A0809D9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850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572-1281-E940-AE89-0197FF09EF28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BDCD1-84A4-4B41-8C1A-FC0D7FF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0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572-1281-E940-AE89-0197FF09EF28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BDCD1-84A4-4B41-8C1A-FC0D7FF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97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572-1281-E940-AE89-0197FF09EF28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BDCD1-84A4-4B41-8C1A-FC0D7FF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572-1281-E940-AE89-0197FF09EF28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BDCD1-84A4-4B41-8C1A-FC0D7FF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8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572-1281-E940-AE89-0197FF09EF28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BDCD1-84A4-4B41-8C1A-FC0D7FF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17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572-1281-E940-AE89-0197FF09EF28}" type="datetimeFigureOut">
              <a:rPr lang="en-US" smtClean="0"/>
              <a:t>6/7/23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BDCD1-84A4-4B41-8C1A-FC0D7FF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00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572-1281-E940-AE89-0197FF09EF28}" type="datetimeFigureOut">
              <a:rPr lang="en-US" smtClean="0"/>
              <a:t>6/7/23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BDCD1-84A4-4B41-8C1A-FC0D7FF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6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572-1281-E940-AE89-0197FF09EF28}" type="datetimeFigureOut">
              <a:rPr lang="en-US" smtClean="0"/>
              <a:t>6/7/23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BDCD1-84A4-4B41-8C1A-FC0D7FF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61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572-1281-E940-AE89-0197FF09EF28}" type="datetimeFigureOut">
              <a:rPr lang="en-US" smtClean="0"/>
              <a:t>6/7/23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BDCD1-84A4-4B41-8C1A-FC0D7FF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572-1281-E940-AE89-0197FF09EF28}" type="datetimeFigureOut">
              <a:rPr lang="en-US" smtClean="0"/>
              <a:t>6/7/23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BDCD1-84A4-4B41-8C1A-FC0D7FF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6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B572-1281-E940-AE89-0197FF09EF28}" type="datetimeFigureOut">
              <a:rPr lang="en-US" smtClean="0"/>
              <a:t>6/7/23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BDCD1-84A4-4B41-8C1A-FC0D7FF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8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4B572-1281-E940-AE89-0197FF09EF28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BDCD1-84A4-4B41-8C1A-FC0D7FF66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event@russoft.org" TargetMode="External"/><Relationship Id="rId2" Type="http://schemas.openxmlformats.org/officeDocument/2006/relationships/hyperlink" Target="mailto:Anna.antonova@russoft.or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emf"/><Relationship Id="rId3" Type="http://schemas.openxmlformats.org/officeDocument/2006/relationships/chart" Target="../charts/chart1.xml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ssoft.org/wp-content/uploads/2019/01/Prilozhenie-Doklad-po-itogam-izucheniya-metodik-otsenki-i-statisticheskogo-ucheta-IT-rynka.pdf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hyperlink" Target="http://www.russoft.org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035300" cy="6858000"/>
          </a:xfrm>
          <a:prstGeom prst="rect">
            <a:avLst/>
          </a:prstGeom>
          <a:solidFill>
            <a:srgbClr val="FC7C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35300" y="5121275"/>
            <a:ext cx="9156700" cy="1736725"/>
          </a:xfrm>
          <a:prstGeom prst="rect">
            <a:avLst/>
          </a:prstGeom>
          <a:solidFill>
            <a:srgbClr val="2A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79874" y="584201"/>
            <a:ext cx="6006517" cy="3997324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ru-RU" sz="5200" dirty="0">
                <a:solidFill>
                  <a:srgbClr val="2A3860"/>
                </a:solidFill>
                <a:latin typeface="Montserrat Black" panose="00000A00000000000000" pitchFamily="2" charset="-52"/>
              </a:rPr>
              <a:t>РОССИЙСКАЯ </a:t>
            </a:r>
          </a:p>
          <a:p>
            <a:r>
              <a:rPr lang="ru-RU" sz="5200" dirty="0">
                <a:solidFill>
                  <a:srgbClr val="2A3860"/>
                </a:solidFill>
                <a:latin typeface="Montserrat Black" panose="00000A00000000000000" pitchFamily="2" charset="-52"/>
              </a:rPr>
              <a:t>СОФТВЕРНАЯ </a:t>
            </a:r>
          </a:p>
          <a:p>
            <a:r>
              <a:rPr lang="ru-RU" sz="5200" dirty="0">
                <a:solidFill>
                  <a:srgbClr val="2A3860"/>
                </a:solidFill>
                <a:latin typeface="Montserrat Black" panose="00000A00000000000000" pitchFamily="2" charset="-52"/>
              </a:rPr>
              <a:t>ОТРАСЛЬ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79875" y="5121276"/>
            <a:ext cx="6084888" cy="173672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ЕЖЕГОДНОЕ ИССЛЕДОВАНИЕ РУССОФТ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ПРЕДЛОЖЕНИЕ ДЛЯ ПАРТНЕРОВ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542384"/>
            <a:ext cx="3035300" cy="131561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2023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21" y="1413240"/>
            <a:ext cx="2226857" cy="57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97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102000"/>
            <a:ext cx="12192000" cy="756000"/>
          </a:xfrm>
          <a:prstGeom prst="rect">
            <a:avLst/>
          </a:prstGeom>
          <a:solidFill>
            <a:srgbClr val="FC7C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79875" y="5841800"/>
            <a:ext cx="8112125" cy="432000"/>
          </a:xfrm>
          <a:prstGeom prst="rect">
            <a:avLst/>
          </a:prstGeom>
          <a:solidFill>
            <a:srgbClr val="2A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73420" y="5841800"/>
            <a:ext cx="6899405" cy="43199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ru-RU" sz="1700" dirty="0">
                <a:solidFill>
                  <a:srgbClr val="FC7C14"/>
                </a:solidFill>
                <a:latin typeface="Montserrat Black" panose="00000A00000000000000" pitchFamily="2" charset="-52"/>
              </a:rPr>
              <a:t>ВОЗМОЖНОСТИ ДЛЯ ПАРТНЕРОВ-ЧЛЕНОВ РУССОФТ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6237386"/>
            <a:ext cx="1882645" cy="485227"/>
          </a:xfrm>
          <a:prstGeom prst="rect">
            <a:avLst/>
          </a:prstGeom>
        </p:spPr>
      </p:pic>
      <p:sp>
        <p:nvSpPr>
          <p:cNvPr id="7" name="Текст 2">
            <a:extLst>
              <a:ext uri="{FF2B5EF4-FFF2-40B4-BE49-F238E27FC236}">
                <a16:creationId xmlns:a16="http://schemas.microsoft.com/office/drawing/2014/main" id="{1BE10161-107F-40B9-AEE9-03818C1733AF}"/>
              </a:ext>
            </a:extLst>
          </p:cNvPr>
          <p:cNvSpPr txBox="1">
            <a:spLocks/>
          </p:cNvSpPr>
          <p:nvPr/>
        </p:nvSpPr>
        <p:spPr>
          <a:xfrm>
            <a:off x="3035300" y="1301166"/>
            <a:ext cx="4849067" cy="11772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Экспертный комментарий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Фото и комментарий топ-менеджера (1 страница A4) в большом печатном варианте исследования, </a:t>
            </a:r>
            <a:b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</a:b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а также в отдельных печатных главах (1 страница А4)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035300" y="524435"/>
            <a:ext cx="525786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КОНТЕКСТНАЯ РЕКЛАМА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1BE10161-107F-40B9-AEE9-03818C1733AF}"/>
              </a:ext>
            </a:extLst>
          </p:cNvPr>
          <p:cNvSpPr txBox="1">
            <a:spLocks/>
          </p:cNvSpPr>
          <p:nvPr/>
        </p:nvSpPr>
        <p:spPr>
          <a:xfrm>
            <a:off x="6096000" y="3520773"/>
            <a:ext cx="5076825" cy="142346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Цитата эксперта в тексте исследования 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Цитата эксперта в тексте исследования в соответствии с тематикой главы. Цитата размещается на выделенном цветовом блоке с фотографией или без (по согласованию с экспертом).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584200"/>
            <a:ext cx="1497389" cy="21659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943" y="3197133"/>
            <a:ext cx="3057606" cy="23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6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102000"/>
            <a:ext cx="12192000" cy="756000"/>
          </a:xfrm>
          <a:prstGeom prst="rect">
            <a:avLst/>
          </a:prstGeom>
          <a:solidFill>
            <a:srgbClr val="FC7C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79875" y="5841800"/>
            <a:ext cx="8112125" cy="432000"/>
          </a:xfrm>
          <a:prstGeom prst="rect">
            <a:avLst/>
          </a:prstGeom>
          <a:solidFill>
            <a:srgbClr val="2A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73420" y="5841800"/>
            <a:ext cx="6899405" cy="43199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ru-RU" sz="1700" dirty="0">
                <a:solidFill>
                  <a:srgbClr val="FC7C14"/>
                </a:solidFill>
                <a:latin typeface="Montserrat Black" panose="00000A00000000000000" pitchFamily="2" charset="-52"/>
              </a:rPr>
              <a:t>ВОЗМОЖНОСТИ ДЛЯ ПАРТНЕРОВ-ЧЛЕНОВ РУССОФТ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6237386"/>
            <a:ext cx="1882645" cy="48522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27139" y="604337"/>
            <a:ext cx="40607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РЕКЛАМНЫЕ ПОЛОСЫ</a:t>
            </a:r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FAA287C6-EEFC-47BE-93B9-2A6B13671E87}"/>
              </a:ext>
            </a:extLst>
          </p:cNvPr>
          <p:cNvSpPr txBox="1">
            <a:spLocks/>
          </p:cNvSpPr>
          <p:nvPr/>
        </p:nvSpPr>
        <p:spPr>
          <a:xfrm>
            <a:off x="1194430" y="1611515"/>
            <a:ext cx="2122524" cy="57271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2 ОБЛОЖКА</a:t>
            </a:r>
          </a:p>
          <a:p>
            <a:pPr marL="0" indent="0" algn="ctr">
              <a:buNone/>
            </a:pPr>
            <a:endParaRPr lang="ru-RU" sz="1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algn="ctr">
              <a:buNone/>
            </a:pPr>
            <a:endParaRPr lang="ru-RU" sz="1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FAA287C6-EEFC-47BE-93B9-2A6B13671E87}"/>
              </a:ext>
            </a:extLst>
          </p:cNvPr>
          <p:cNvSpPr txBox="1">
            <a:spLocks/>
          </p:cNvSpPr>
          <p:nvPr/>
        </p:nvSpPr>
        <p:spPr>
          <a:xfrm>
            <a:off x="4980336" y="1611515"/>
            <a:ext cx="2231327" cy="5727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 ОБЛОЖКА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FAA287C6-EEFC-47BE-93B9-2A6B13671E87}"/>
              </a:ext>
            </a:extLst>
          </p:cNvPr>
          <p:cNvSpPr txBox="1">
            <a:spLocks/>
          </p:cNvSpPr>
          <p:nvPr/>
        </p:nvSpPr>
        <p:spPr>
          <a:xfrm>
            <a:off x="8802937" y="1611515"/>
            <a:ext cx="2277113" cy="5727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ВНУТРЕННИЕ ПОЛОСЫ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1400" b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39" y="2647284"/>
            <a:ext cx="2457106" cy="21888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259" y="2647284"/>
            <a:ext cx="2463927" cy="21857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164" y="2647284"/>
            <a:ext cx="2462661" cy="21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87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102000"/>
            <a:ext cx="12192000" cy="756000"/>
          </a:xfrm>
          <a:prstGeom prst="rect">
            <a:avLst/>
          </a:prstGeom>
          <a:solidFill>
            <a:srgbClr val="FC7C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79875" y="5841800"/>
            <a:ext cx="8112125" cy="432000"/>
          </a:xfrm>
          <a:prstGeom prst="rect">
            <a:avLst/>
          </a:prstGeom>
          <a:solidFill>
            <a:srgbClr val="2A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73420" y="5841800"/>
            <a:ext cx="6899405" cy="43199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ru-RU" sz="1700" dirty="0">
                <a:solidFill>
                  <a:srgbClr val="FC7C14"/>
                </a:solidFill>
                <a:latin typeface="Montserrat Black" panose="00000A00000000000000" pitchFamily="2" charset="-52"/>
              </a:rPr>
              <a:t>ВОЗМОЖНОСТИ ДЛЯ ПАРТНЕРОВ-ЧЛЕНОВ РУССОФТ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6237386"/>
            <a:ext cx="1882645" cy="48522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073663" y="524435"/>
            <a:ext cx="40607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ПРОФАЙЛ КОМПАНИИ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35A16524-97F8-4341-B8A9-6DA18BE600BE}"/>
              </a:ext>
            </a:extLst>
          </p:cNvPr>
          <p:cNvSpPr txBox="1">
            <a:spLocks/>
          </p:cNvSpPr>
          <p:nvPr/>
        </p:nvSpPr>
        <p:spPr>
          <a:xfrm>
            <a:off x="5087938" y="1650772"/>
            <a:ext cx="5076825" cy="260071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Профайл компании </a:t>
            </a:r>
            <a:endParaRPr lang="ru-RU" sz="1600" b="1" spc="-5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Профайл</a:t>
            </a: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компании размещается в каталоге компаний-участников исследования. Представляет собой расширенную информацию о компании с логотипом. </a:t>
            </a:r>
            <a:r>
              <a:rPr lang="ru-RU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Профайл</a:t>
            </a: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компании размещается на отдельном фоне </a:t>
            </a:r>
            <a:b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</a:b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и имеет дополнительную текстовую информацию </a:t>
            </a:r>
            <a:b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</a:b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о компании. 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Каталог участников размещается во всех печатных </a:t>
            </a:r>
            <a:b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</a:b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и электронных версиях исследования. </a:t>
            </a:r>
            <a:endParaRPr lang="ru-RU" sz="11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584200"/>
            <a:ext cx="3197078" cy="45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02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079875" y="1125538"/>
            <a:ext cx="3024188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dirty="0">
                <a:latin typeface="Montserrat Black" panose="00000A00000000000000" pitchFamily="2" charset="-52"/>
              </a:rPr>
              <a:t>КОНТАКТЫ</a:t>
            </a:r>
            <a:endParaRPr lang="ru-RU" sz="1600" dirty="0">
              <a:latin typeface="Montserrat Black" panose="00000A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A16524-97F8-4341-B8A9-6DA18BE600BE}"/>
              </a:ext>
            </a:extLst>
          </p:cNvPr>
          <p:cNvSpPr txBox="1">
            <a:spLocks/>
          </p:cNvSpPr>
          <p:nvPr/>
        </p:nvSpPr>
        <p:spPr>
          <a:xfrm>
            <a:off x="4079875" y="2245807"/>
            <a:ext cx="5076826" cy="3518912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По вопросам возможностей партнерства</a:t>
            </a:r>
            <a:endParaRPr lang="en-US" sz="1800" b="1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Анна Антонова</a:t>
            </a:r>
          </a:p>
          <a:p>
            <a:pPr marL="0" indent="0">
              <a:buNone/>
            </a:pPr>
            <a:r>
              <a:rPr lang="ru-RU" sz="1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+7 921 9514095</a:t>
            </a:r>
          </a:p>
          <a:p>
            <a:pPr marL="0" indent="0">
              <a:buNone/>
            </a:pP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  <a:hlinkClick r:id="rId2"/>
              </a:rPr>
              <a:t>Anna.antonova@russoft.org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ru-RU" sz="18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По вопросам оформления договора </a:t>
            </a:r>
            <a:br>
              <a:rPr lang="ru-RU" sz="18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</a:br>
            <a:r>
              <a:rPr lang="ru-RU" sz="18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и срокам подготовки материалов </a:t>
            </a:r>
            <a:endParaRPr lang="en-US" sz="1800" b="1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София </a:t>
            </a:r>
            <a:r>
              <a:rPr lang="ru-RU" sz="18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Колбанцева</a:t>
            </a:r>
            <a:endParaRPr lang="ru-RU" sz="18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+7 921 7555164</a:t>
            </a:r>
          </a:p>
          <a:p>
            <a:pPr marL="0" indent="0">
              <a:buNone/>
            </a:pP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  <a:hlinkClick r:id="rId3"/>
              </a:rPr>
              <a:t>event@russoft.org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endParaRPr lang="ru-RU" sz="18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035300" cy="6858000"/>
          </a:xfrm>
          <a:prstGeom prst="rect">
            <a:avLst/>
          </a:prstGeom>
          <a:solidFill>
            <a:srgbClr val="FC7C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21" y="1014647"/>
            <a:ext cx="2226857" cy="57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90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1019175" y="594910"/>
            <a:ext cx="711041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</a:t>
            </a:r>
            <a:r>
              <a:rPr lang="en-US" altLang="ru-RU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ru-RU" altLang="ru-RU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ГОДА РАЗВИВАЕМСЯ ВМЕСТЕ С ЛИДЕРАМИ ИТ-ИНДУСТРИИ</a:t>
            </a:r>
            <a:endParaRPr lang="ru-RU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6102000"/>
            <a:ext cx="12192000" cy="756000"/>
          </a:xfrm>
          <a:prstGeom prst="rect">
            <a:avLst/>
          </a:prstGeom>
          <a:solidFill>
            <a:srgbClr val="FC7C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096000" y="5841800"/>
            <a:ext cx="6096000" cy="432000"/>
          </a:xfrm>
          <a:prstGeom prst="rect">
            <a:avLst/>
          </a:prstGeom>
          <a:solidFill>
            <a:srgbClr val="2A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104063" y="5841800"/>
            <a:ext cx="4068762" cy="43199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ru-RU" sz="1700" dirty="0">
                <a:solidFill>
                  <a:srgbClr val="FC7C14"/>
                </a:solidFill>
                <a:latin typeface="Montserrat Black" panose="00000A00000000000000" pitchFamily="2" charset="-52"/>
              </a:rPr>
              <a:t>ИТ-АССОЦИАЦИЯ РУССОФТ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6237386"/>
            <a:ext cx="1882645" cy="485227"/>
          </a:xfrm>
          <a:prstGeom prst="rect">
            <a:avLst/>
          </a:prstGeom>
        </p:spPr>
      </p:pic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590135465"/>
              </p:ext>
            </p:extLst>
          </p:nvPr>
        </p:nvGraphicFramePr>
        <p:xfrm>
          <a:off x="6095999" y="1394722"/>
          <a:ext cx="5076825" cy="3994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4" y="1557040"/>
            <a:ext cx="1620000" cy="33072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442" y="1567911"/>
            <a:ext cx="1620000" cy="28634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71" y="2111569"/>
            <a:ext cx="1440000" cy="27048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78" y="2695865"/>
            <a:ext cx="1800000" cy="3282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38" y="2593651"/>
            <a:ext cx="1440000" cy="29737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0" y="3655630"/>
            <a:ext cx="1268648" cy="43109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465" y="3152053"/>
            <a:ext cx="613573" cy="4654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98" y="3508137"/>
            <a:ext cx="1713092" cy="62360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01" y="4161516"/>
            <a:ext cx="1120852" cy="37918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78" y="4739494"/>
            <a:ext cx="1620000" cy="24567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441" y="4701689"/>
            <a:ext cx="1620000" cy="31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88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A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27238" y="1700213"/>
            <a:ext cx="8137525" cy="342106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Montserrat Black" panose="00000A00000000000000" pitchFamily="2" charset="-52"/>
              </a:rPr>
              <a:t>АНАЛИТИКА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584200"/>
            <a:ext cx="1326836" cy="14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60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102000"/>
            <a:ext cx="12192000" cy="756000"/>
          </a:xfrm>
          <a:prstGeom prst="rect">
            <a:avLst/>
          </a:prstGeom>
          <a:solidFill>
            <a:srgbClr val="FC7C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5841800"/>
            <a:ext cx="6096000" cy="432000"/>
          </a:xfrm>
          <a:prstGeom prst="rect">
            <a:avLst/>
          </a:prstGeom>
          <a:solidFill>
            <a:srgbClr val="2A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104063" y="5841800"/>
            <a:ext cx="4068762" cy="43199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ru-RU" sz="1700" dirty="0">
                <a:solidFill>
                  <a:srgbClr val="FC7C14"/>
                </a:solidFill>
                <a:latin typeface="Montserrat Black" panose="00000A00000000000000" pitchFamily="2" charset="-52"/>
              </a:rPr>
              <a:t>АНАЛИТИКА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6237386"/>
            <a:ext cx="1882645" cy="48522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087938" y="584200"/>
            <a:ext cx="525786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АНАЛИЗИРУЕМ СОФТВЕРНУЮ ОТРАСЛЬ, ПРЕДОСТАВЛЯЕМ ЭКСПЕРТНЫЕ ДАННЫЕ ДЛЯ БИЗНЕСА И ГОСУДАРСТВА</a:t>
            </a:r>
            <a:endParaRPr lang="ru-RU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1BE10161-107F-40B9-AEE9-03818C1733AF}"/>
              </a:ext>
            </a:extLst>
          </p:cNvPr>
          <p:cNvSpPr txBox="1">
            <a:spLocks/>
          </p:cNvSpPr>
          <p:nvPr/>
        </p:nvSpPr>
        <p:spPr>
          <a:xfrm>
            <a:off x="5087938" y="1942970"/>
            <a:ext cx="6084886" cy="342401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Исследование российской софтверной отрасли</a:t>
            </a:r>
            <a:r>
              <a:rPr lang="ru-RU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публикуется</a:t>
            </a:r>
            <a:r>
              <a:rPr lang="ru-RU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br>
              <a:rPr lang="ru-RU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</a:br>
            <a:r>
              <a:rPr lang="ru-RU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1 раз в год</a:t>
            </a:r>
            <a:endParaRPr lang="ru-RU" sz="16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Проводится </a:t>
            </a:r>
            <a:r>
              <a:rPr lang="ru-RU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20 лет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Содержит </a:t>
            </a:r>
            <a:r>
              <a:rPr lang="ru-RU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уникальные данные по экспорту</a:t>
            </a: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программного обеспечения и услуг по его разработке, а также о развитии российской индустрии программного обеспечения 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Признанная </a:t>
            </a:r>
            <a:r>
              <a:rPr lang="ru-RU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методика</a:t>
            </a:r>
            <a:r>
              <a:rPr lang="ru-RU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и экспертный статус исследования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Ежегодно исследование имеет </a:t>
            </a:r>
            <a:r>
              <a:rPr lang="en-US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&gt;</a:t>
            </a:r>
            <a:r>
              <a:rPr lang="ru-RU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1</a:t>
            </a:r>
            <a:r>
              <a:rPr lang="ru-RU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500</a:t>
            </a:r>
            <a:r>
              <a:rPr lang="en-US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уникальных скачиваний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Скачать исследование 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202</a:t>
            </a: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года может любой желающий на сайте 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  <a:hlinkClick r:id="rId4"/>
              </a:rPr>
              <a:t>www.russoft.org</a:t>
            </a: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9" t="1252" r="-2"/>
          <a:stretch/>
        </p:blipFill>
        <p:spPr>
          <a:xfrm>
            <a:off x="18661" y="18661"/>
            <a:ext cx="4061214" cy="605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3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A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27238" y="1700213"/>
            <a:ext cx="8137525" cy="342106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Montserrat Black" panose="00000A00000000000000" pitchFamily="2" charset="-52"/>
              </a:rPr>
              <a:t>РАСПРОСТРАНЕНИЕ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584200"/>
            <a:ext cx="1326836" cy="14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19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102000"/>
            <a:ext cx="12192000" cy="756000"/>
          </a:xfrm>
          <a:prstGeom prst="rect">
            <a:avLst/>
          </a:prstGeom>
          <a:solidFill>
            <a:srgbClr val="FC7C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5841800"/>
            <a:ext cx="6096000" cy="432000"/>
          </a:xfrm>
          <a:prstGeom prst="rect">
            <a:avLst/>
          </a:prstGeom>
          <a:solidFill>
            <a:srgbClr val="2A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104063" y="5841800"/>
            <a:ext cx="4068762" cy="43199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ru-RU" sz="1700" dirty="0">
                <a:solidFill>
                  <a:srgbClr val="FC7C14"/>
                </a:solidFill>
                <a:latin typeface="Montserrat Black" panose="00000A00000000000000" pitchFamily="2" charset="-52"/>
              </a:rPr>
              <a:t>РАСПРОСТРАНЕНИЕ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6237386"/>
            <a:ext cx="1882645" cy="485227"/>
          </a:xfrm>
          <a:prstGeom prst="rect">
            <a:avLst/>
          </a:prstGeom>
        </p:spPr>
      </p:pic>
      <p:sp>
        <p:nvSpPr>
          <p:cNvPr id="7" name="Текст 2">
            <a:extLst>
              <a:ext uri="{FF2B5EF4-FFF2-40B4-BE49-F238E27FC236}">
                <a16:creationId xmlns:a16="http://schemas.microsoft.com/office/drawing/2014/main" id="{1BE10161-107F-40B9-AEE9-03818C1733AF}"/>
              </a:ext>
            </a:extLst>
          </p:cNvPr>
          <p:cNvSpPr txBox="1">
            <a:spLocks/>
          </p:cNvSpPr>
          <p:nvPr/>
        </p:nvSpPr>
        <p:spPr>
          <a:xfrm>
            <a:off x="1019175" y="1134092"/>
            <a:ext cx="10153649" cy="380873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Юбилейное 20 исследование РУССОФТ российской софтверной индустрии 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Более 1500 уникальных скачиваний на сайте РУССОФТ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Распространяется по собственной актуализированной базе федеральных и региональных профильных государственных структур (83 субъекта Российской Федерации – 150 именных получателей)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Распространяется в печатном виде по собственной актуализированной базе </a:t>
            </a:r>
            <a:r>
              <a:rPr lang="ru-RU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Госкорпораций</a:t>
            </a: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и компаний </a:t>
            </a:r>
            <a:b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</a:b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с государственным участием (исследование попадает в руки ИТ-директору организации – более 200 адресов)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Распространяется в электронном виде Торговым представительствам РФ 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Размещается на английском языке на сайте </a:t>
            </a:r>
            <a:r>
              <a:rPr lang="ru-RU" sz="1600" dirty="0" err="1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Минпромторга</a:t>
            </a: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России на страницах Торгпредств РФ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Распространяется в электронном виде по партнерам Ассоциации (не менее 100 получателей)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Исследование предоставляется в открытом доступе на сайте РУССОФТ для скачивания и просмотра</a:t>
            </a:r>
          </a:p>
        </p:txBody>
      </p:sp>
    </p:spTree>
    <p:extLst>
      <p:ext uri="{BB962C8B-B14F-4D97-AF65-F5344CB8AC3E}">
        <p14:creationId xmlns:p14="http://schemas.microsoft.com/office/powerpoint/2010/main" val="1961421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A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27238" y="1700213"/>
            <a:ext cx="8137525" cy="342106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Montserrat Black" panose="00000A00000000000000" pitchFamily="2" charset="-52"/>
              </a:rPr>
              <a:t>ТЕМАТИЧЕСКИЕ РАЗДЕЛЫ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584200"/>
            <a:ext cx="1326836" cy="14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8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102000"/>
            <a:ext cx="12192000" cy="756000"/>
          </a:xfrm>
          <a:prstGeom prst="rect">
            <a:avLst/>
          </a:prstGeom>
          <a:solidFill>
            <a:srgbClr val="FC7C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5841800"/>
            <a:ext cx="6096000" cy="432000"/>
          </a:xfrm>
          <a:prstGeom prst="rect">
            <a:avLst/>
          </a:prstGeom>
          <a:solidFill>
            <a:srgbClr val="2A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104063" y="5841800"/>
            <a:ext cx="4068762" cy="43199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ru-RU" sz="1700" dirty="0">
                <a:solidFill>
                  <a:srgbClr val="FC7C14"/>
                </a:solidFill>
                <a:latin typeface="Montserrat Black" panose="00000A00000000000000" pitchFamily="2" charset="-52"/>
              </a:rPr>
              <a:t>ТЕМАТИЧЕСКИЕ РАЗДЕЛЫ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6237386"/>
            <a:ext cx="1882645" cy="485227"/>
          </a:xfrm>
          <a:prstGeom prst="rect">
            <a:avLst/>
          </a:prstGeom>
        </p:spPr>
      </p:pic>
      <p:sp>
        <p:nvSpPr>
          <p:cNvPr id="7" name="Текст 2">
            <a:extLst>
              <a:ext uri="{FF2B5EF4-FFF2-40B4-BE49-F238E27FC236}">
                <a16:creationId xmlns:a16="http://schemas.microsoft.com/office/drawing/2014/main" id="{1BE10161-107F-40B9-AEE9-03818C1733AF}"/>
              </a:ext>
            </a:extLst>
          </p:cNvPr>
          <p:cNvSpPr txBox="1">
            <a:spLocks/>
          </p:cNvSpPr>
          <p:nvPr/>
        </p:nvSpPr>
        <p:spPr>
          <a:xfrm>
            <a:off x="1019175" y="1965372"/>
            <a:ext cx="10153649" cy="28777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1. Позиции России на мировом рынке ИТ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2. Объем и структура продаж российских софтверных компаний на внутреннем рынке и за рубежом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3. Основные тенденции развития индустрии разработки программного обеспечения в России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4. Условия ведения бизнеса в России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5. География деятельности и вертикальные рынки российских компаний разработчиков ПО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6. Человеческие ресурсы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ru-RU" sz="1600" dirty="0"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7. Технологии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19175" y="1073395"/>
            <a:ext cx="525786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ГЛАВЫ ИССЛЕДОВАНИЯ</a:t>
            </a:r>
            <a:endParaRPr lang="ru-RU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431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A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19175" y="1700213"/>
            <a:ext cx="10153649" cy="342106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Montserrat Black" panose="00000A00000000000000" pitchFamily="2" charset="-52"/>
              </a:rPr>
              <a:t>ВОЗМОЖНОСТИ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  <a:latin typeface="Montserrat Black" panose="00000A00000000000000" pitchFamily="2" charset="-52"/>
              </a:rPr>
              <a:t>ДЛЯ ПАРТНЕРОВ-ЧЛЕНОВ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  <a:latin typeface="Montserrat Black" panose="00000A00000000000000" pitchFamily="2" charset="-52"/>
              </a:rPr>
              <a:t>РУССОФТ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584200"/>
            <a:ext cx="1326836" cy="14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51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940D7FA-41EB-0D43-8B8D-64E850E88275}" vid="{F7034CBD-5C76-0143-B8AC-4675C7C3F0E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powerpoint-grid-12</Template>
  <TotalTime>427</TotalTime>
  <Words>447</Words>
  <Application>Microsoft Macintosh PowerPoint</Application>
  <PresentationFormat>Widescreen</PresentationFormat>
  <Paragraphs>67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Montserrat Black</vt:lpstr>
      <vt:lpstr>Source Sans Pro</vt:lpstr>
      <vt:lpstr>Wingdings 3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Лиуконен Алина Дмитриевна</cp:lastModifiedBy>
  <cp:revision>20</cp:revision>
  <cp:lastPrinted>2018-08-31T11:31:23Z</cp:lastPrinted>
  <dcterms:created xsi:type="dcterms:W3CDTF">2023-04-20T03:54:13Z</dcterms:created>
  <dcterms:modified xsi:type="dcterms:W3CDTF">2023-06-07T06:53:37Z</dcterms:modified>
</cp:coreProperties>
</file>